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57" r:id="rId5"/>
    <p:sldId id="265" r:id="rId6"/>
    <p:sldId id="287" r:id="rId7"/>
    <p:sldId id="266" r:id="rId8"/>
    <p:sldId id="291" r:id="rId9"/>
    <p:sldId id="296" r:id="rId10"/>
    <p:sldId id="261" r:id="rId11"/>
    <p:sldId id="259" r:id="rId12"/>
    <p:sldId id="300" r:id="rId13"/>
    <p:sldId id="260" r:id="rId14"/>
    <p:sldId id="297" r:id="rId15"/>
    <p:sldId id="282" r:id="rId16"/>
    <p:sldId id="283" r:id="rId17"/>
    <p:sldId id="267" r:id="rId18"/>
    <p:sldId id="268" r:id="rId19"/>
    <p:sldId id="269" r:id="rId20"/>
    <p:sldId id="270" r:id="rId21"/>
    <p:sldId id="271" r:id="rId22"/>
    <p:sldId id="272" r:id="rId23"/>
    <p:sldId id="298" r:id="rId24"/>
    <p:sldId id="273" r:id="rId25"/>
    <p:sldId id="274" r:id="rId26"/>
    <p:sldId id="299" r:id="rId27"/>
    <p:sldId id="294" r:id="rId28"/>
    <p:sldId id="293" r:id="rId29"/>
    <p:sldId id="275" r:id="rId30"/>
    <p:sldId id="276" r:id="rId31"/>
    <p:sldId id="277" r:id="rId32"/>
    <p:sldId id="286" r:id="rId33"/>
    <p:sldId id="301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2FBA-A6EE-4249-8371-78A5FEEC2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47607-FD8E-4D85-9F58-FC23A3288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8C3C-152C-4EE5-B727-D1D9E701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0912E-476C-4FCC-8269-133F5F7F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8380E-567B-4D25-9904-71B26134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EE90-539D-4CAD-8FF1-C84E4E2F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015C4-376C-49E9-8D76-DCCF1F2C0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50F0-258F-4723-BB97-37DB1CC2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9FBE9-D1AC-43D7-9346-986E28D8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8505B-854F-41AF-A8BA-ED9A1F5C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8842E-C5CB-4E50-A8E7-4DCF3A0B8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5CC03-1C09-4CF0-950D-C15C838F3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5747-FAAA-4F66-9423-C3FCB598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74984-2F88-4F11-BABF-7F1251E0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274F0-FE6E-4FD8-B8C2-272A2814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F88A-C023-4592-BF79-4E63B78B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82014-A3F5-4E6E-BB56-FC2F15B3C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6A4F-88CA-4F2E-A0DF-80AA2183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2A25-A14C-41CA-94FC-3522F3E3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A91A3-543F-4573-B913-9C430E71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" descr="Small">
            <a:extLst>
              <a:ext uri="{FF2B5EF4-FFF2-40B4-BE49-F238E27FC236}">
                <a16:creationId xmlns:a16="http://schemas.microsoft.com/office/drawing/2014/main" id="{2B9D2AE9-C34D-4627-9DC6-D4F7721658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1" r="36288" b="55608"/>
          <a:stretch/>
        </p:blipFill>
        <p:spPr bwMode="auto">
          <a:xfrm>
            <a:off x="11560020" y="6230998"/>
            <a:ext cx="501960" cy="4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4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4100-A829-455E-A092-1311623B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D1DC6-225C-4384-BDA9-40A49C66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DB40C-8DAA-4DEF-87EE-4EADAC5E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16F3-6BF0-44A2-9747-C3D7B5B4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B0DF7-5ACF-4FAD-AC79-1E781964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5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3B4D-FC1A-401E-BC7B-0C7A9CAB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54069-9D83-4DEB-801F-FF104327E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55B81-3C87-4F94-94A9-533D2E0D9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F8036-C4E8-4E76-A9EF-1DE75240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4E55D-29A5-4D02-96A6-2710930D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F01C1-29FC-4FB0-B06A-B83E6275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3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2E32B-E3AD-47D9-A2E0-15235033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CFFC9-5FA4-4607-8437-0301977AC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5C7CA-6BEA-4684-B9BE-6C88CE4DF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3537B-F7E7-4146-8157-23D88A3DD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CE817A-573B-4473-8F89-A9F1C0E16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8FDEC-875A-4E52-85EC-412D715F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D84C9B-755C-4D85-B96D-8B41BBF7E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FE400-ECDB-43E1-B9CA-97149D81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3090-6E4E-4041-A8A9-FD1729EE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8C9E8-E121-472C-A668-D56798A4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A9B30A-B10C-4345-B4F8-8D67C22D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CE242-E416-40F8-810B-6E38ACB9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1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28A65-007A-404F-95E9-6770DB59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0C88D-160D-419B-B998-B817728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583C5-28AA-4638-8E4F-09BF652A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8EDD-C384-4ED7-92D8-D4681360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874FE-2F77-46A6-897B-E255720E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9821E-57DC-414C-A574-FF579BEA8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01D9D-3A8C-46D3-A0E4-533EF5C5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7DD32-E046-459D-9E3A-B47168B8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6CBB8-5BD0-4259-B08F-BAA4939E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8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A061-2AB6-4881-98FE-BFF3EA5C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A0B49-2FB0-46FC-829C-F5985840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2C20C-44C1-49C6-AC2F-BBD18EA51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4D83E-2218-4A90-BB77-62B2C731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38376-4ABF-4CAC-A3ED-BA0098A5E50F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468F6-ED99-4D26-A952-DDA9A84C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704B9-CE26-4A80-AB30-4FCF750A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D1E08-8268-4AE2-939F-868CA2C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90C7D-1433-4405-87C0-EC300A50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A010-D35D-45D3-8C46-F97F60A11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032A9-53C2-4C17-A14D-D09EFE700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09A38376-4ABF-4CAC-A3ED-BA0098A5E50F}" type="datetimeFigureOut">
              <a:rPr lang="en-US" smtClean="0"/>
              <a:pPr/>
              <a:t>10/5/2020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4FA85-C0B4-4114-A1E8-04FCDC89A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653B9-92DD-4F4A-9B85-E33DD9DDB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F00D1E08-8268-4AE2-939F-868CA2C98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1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npdes-permits/new-hampshire-small-ms4-general-permit" TargetMode="External"/><Relationship Id="rId2" Type="http://schemas.openxmlformats.org/officeDocument/2006/relationships/hyperlink" Target="https://www.des.nh.gov/organization/divisions/water/stormwater/ms4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3.epa.gov/region1/npdes/stormwater/nh/ram/Pelham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ockandleader.com/government-law/epa-fines-municipalities-ms4-stormwater-violations" TargetMode="External"/><Relationship Id="rId3" Type="http://schemas.openxmlformats.org/officeDocument/2006/relationships/hyperlink" Target="https://cdrpc.org/wp-content/uploads/2019/08/MS4101-PPT.pdf" TargetMode="External"/><Relationship Id="rId7" Type="http://schemas.openxmlformats.org/officeDocument/2006/relationships/hyperlink" Target="https://www.epa.gov/npdes-permits/new-hampshire-small-ms4-general-permit#2017fp" TargetMode="External"/><Relationship Id="rId2" Type="http://schemas.openxmlformats.org/officeDocument/2006/relationships/hyperlink" Target="https://www.des.nh.gov/organization/divisions/water/stormwater/ms4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s.nh.gov/organization/commissioner/pip/publications/wd/documents/wd-03-42.pdf" TargetMode="External"/><Relationship Id="rId5" Type="http://schemas.openxmlformats.org/officeDocument/2006/relationships/hyperlink" Target="https://www.epa.gov/npdes/stormwater-phase-ii-final-rule-fact-sheet-series" TargetMode="External"/><Relationship Id="rId10" Type="http://schemas.openxmlformats.org/officeDocument/2006/relationships/hyperlink" Target="https://www.eagletribune.com/news/local_news/plaistow-faces-epa-fine/article_731affbe-b05e-54ad-9735-74e40ac5a4b2.html" TargetMode="External"/><Relationship Id="rId4" Type="http://schemas.openxmlformats.org/officeDocument/2006/relationships/hyperlink" Target="https://pecpa.org/program-update/introductiontostormwaterpermitting/" TargetMode="External"/><Relationship Id="rId9" Type="http://schemas.openxmlformats.org/officeDocument/2006/relationships/hyperlink" Target="https://www.mcall.com/news/local/mc-lehigh-valley-epa-storm-water-crackdown-20150425-story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A5E3-EAAE-4555-BD34-CFA93D980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9157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5300" b="1" dirty="0">
                <a:latin typeface="Segoe UI" panose="020B0502040204020203" pitchFamily="34" charset="0"/>
                <a:cs typeface="Segoe UI" panose="020B0502040204020203" pitchFamily="34" charset="0"/>
              </a:rPr>
              <a:t>NH Small MS4 Permit</a:t>
            </a:r>
            <a:b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for the</a:t>
            </a:r>
            <a:b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6700" b="1" dirty="0">
                <a:solidFill>
                  <a:srgbClr val="002A7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Town of Pelham NH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F14B-9A0C-4894-9A7B-9C0E888BD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54"/>
            <a:ext cx="9144000" cy="22479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GeoInsight, Inc.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186 Granite Street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Manchester NH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603.314.0820</a:t>
            </a:r>
          </a:p>
        </p:txBody>
      </p:sp>
      <p:pic>
        <p:nvPicPr>
          <p:cNvPr id="3073" name="Picture 1" descr="Small">
            <a:extLst>
              <a:ext uri="{FF2B5EF4-FFF2-40B4-BE49-F238E27FC236}">
                <a16:creationId xmlns:a16="http://schemas.microsoft.com/office/drawing/2014/main" id="{CFD6533D-586B-4747-B54F-4838D60E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797" y="5436393"/>
            <a:ext cx="18192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E35595-08D0-4E6B-858C-2121C7C9B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A3B6F-36FB-469E-8DF4-7CB3A9212F1C}"/>
              </a:ext>
            </a:extLst>
          </p:cNvPr>
          <p:cNvSpPr txBox="1"/>
          <p:nvPr/>
        </p:nvSpPr>
        <p:spPr>
          <a:xfrm>
            <a:off x="5195328" y="606224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highlight>
                  <a:srgbClr val="FFFF00"/>
                </a:highlight>
                <a:latin typeface="Segoe UI" panose="020B0502040204020203" pitchFamily="34" charset="0"/>
              </a:rPr>
              <a:t>September 14, 2020</a:t>
            </a:r>
          </a:p>
        </p:txBody>
      </p:sp>
    </p:spTree>
    <p:extLst>
      <p:ext uri="{BB962C8B-B14F-4D97-AF65-F5344CB8AC3E}">
        <p14:creationId xmlns:p14="http://schemas.microsoft.com/office/powerpoint/2010/main" val="232472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8BBE-0915-4744-81CC-5F593EF2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rgbClr val="002A7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ACK-</a:t>
            </a:r>
            <a:r>
              <a:rPr kumimoji="0" lang="en-US" altLang="en-US" b="1" i="0" strike="noStrike" cap="none" normalizeH="0" baseline="0" dirty="0" err="1">
                <a:ln>
                  <a:noFill/>
                </a:ln>
                <a:solidFill>
                  <a:srgbClr val="002A7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ronyms</a:t>
            </a:r>
            <a:r>
              <a:rPr kumimoji="0" lang="en-US" altLang="en-US" sz="4000" b="1" i="0" strike="noStrike" cap="none" normalizeH="0" baseline="0" dirty="0">
                <a:ln>
                  <a:noFill/>
                </a:ln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other Confusing Terms </a:t>
            </a:r>
            <a:endParaRPr lang="en-US" sz="4000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32BF-C9D9-4CF1-9591-5472688A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685" y="1690687"/>
            <a:ext cx="8667280" cy="4628015"/>
          </a:xfrm>
        </p:spPr>
        <p:txBody>
          <a:bodyPr>
            <a:normAutofit fontScale="92500" lnSpcReduction="20000"/>
          </a:bodyPr>
          <a:lstStyle/>
          <a:p>
            <a:pPr marL="9525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tabLst>
                <a:tab pos="2055813" algn="l"/>
              </a:tabLst>
            </a:pPr>
            <a:r>
              <a:rPr lang="en-US" sz="2600" b="1" dirty="0">
                <a:solidFill>
                  <a:srgbClr val="002A7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Point Source: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	A discrete location where stormwater discharges to the environment and where the source of pollution can be traced and identified. </a:t>
            </a:r>
          </a:p>
          <a:p>
            <a:pPr marL="9525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tabLst>
                <a:tab pos="2055813" algn="l"/>
              </a:tabLst>
            </a:pPr>
            <a:r>
              <a:rPr lang="en-US" sz="2600" b="1" dirty="0">
                <a:solidFill>
                  <a:srgbClr val="002A7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Non-Point Source: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	Stormwater carrying a combination of pollutants from a large contributing area that is not discretely tracible or identifiable.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  <a:tabLst>
                <a:tab pos="1141413" algn="l"/>
              </a:tabLst>
            </a:pPr>
            <a:r>
              <a:rPr lang="en-US" sz="26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Outfall:</a:t>
            </a:r>
            <a:r>
              <a:rPr lang="en-US" sz="2600" b="1" dirty="0">
                <a:solidFill>
                  <a:srgbClr val="002A7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point source discharge location, most often the end of a pipe.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Receiving Waters (“Waters of the USA”):</a:t>
            </a:r>
            <a:r>
              <a:rPr lang="en-US" sz="2600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  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Lakes, ponds, rivers, streams, estuaries, wetlands, groundwater.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1141413" algn="l"/>
              </a:tabLs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1F4F4C3-2CD0-4A04-9C90-B3C5127A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2053" name="Picture 5" descr="Confused Guy Cartoon Character Isolated On White Background. Stock  Illustration - Illustration of male, problem: 114648750">
            <a:extLst>
              <a:ext uri="{FF2B5EF4-FFF2-40B4-BE49-F238E27FC236}">
                <a16:creationId xmlns:a16="http://schemas.microsoft.com/office/drawing/2014/main" id="{151BC9B7-1D78-40E2-88A8-E8D281AE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5"/>
          <a:stretch/>
        </p:blipFill>
        <p:spPr bwMode="auto">
          <a:xfrm>
            <a:off x="570055" y="2685216"/>
            <a:ext cx="2025851" cy="19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56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E51-1F7A-4CB7-BF6F-51528E2A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Urbanized</a:t>
            </a:r>
            <a:r>
              <a:rPr lang="en-US" b="1" dirty="0"/>
              <a:t> </a:t>
            </a:r>
            <a:r>
              <a:rPr lang="en-US" b="1" dirty="0">
                <a:solidFill>
                  <a:srgbClr val="002A7E"/>
                </a:solidFill>
              </a:rPr>
              <a:t>Area (UA)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2EF24-C3BC-42AF-81A6-D4082872F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817" y="1690688"/>
            <a:ext cx="57150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determined by the Bureau of the Census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densely settled core of census tracts with population of at least 50,000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 1,000 people per square mile or more.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Areas do not consider municipal boundaries.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8A51C-1C00-48FE-84F8-4710E22DE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" t="7084" r="72813" b="54305"/>
          <a:stretch/>
        </p:blipFill>
        <p:spPr>
          <a:xfrm>
            <a:off x="1318260" y="2105024"/>
            <a:ext cx="2971800" cy="264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E51-1F7A-4CB7-BF6F-51528E2A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407" y="0"/>
            <a:ext cx="3988525" cy="256095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A7E"/>
                </a:solidFill>
              </a:rPr>
              <a:t>Urbanized</a:t>
            </a:r>
            <a:r>
              <a:rPr lang="en-US" b="1" dirty="0"/>
              <a:t> </a:t>
            </a:r>
            <a:r>
              <a:rPr lang="en-US" b="1" dirty="0">
                <a:solidFill>
                  <a:srgbClr val="002A7E"/>
                </a:solidFill>
              </a:rPr>
              <a:t>Area (UA):</a:t>
            </a:r>
            <a:br>
              <a:rPr lang="en-US" b="1" dirty="0">
                <a:solidFill>
                  <a:srgbClr val="002A7E"/>
                </a:solidFill>
              </a:rPr>
            </a:br>
            <a:r>
              <a:rPr lang="en-US" b="1" dirty="0">
                <a:solidFill>
                  <a:srgbClr val="002A7E"/>
                </a:solidFill>
              </a:rPr>
              <a:t>PELHAM 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CEA4-B8F5-483C-917D-3F37A8DD6931}"/>
              </a:ext>
            </a:extLst>
          </p:cNvPr>
          <p:cNvSpPr txBox="1"/>
          <p:nvPr/>
        </p:nvSpPr>
        <p:spPr>
          <a:xfrm>
            <a:off x="7891128" y="6066005"/>
            <a:ext cx="2328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https://www3.epa.gov/region1/npdes/stormwater/nh/ram/Pelham.pdf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48794-77AC-45DE-9F1C-F89051A41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1" t="17007" r="26454" b="10088"/>
          <a:stretch/>
        </p:blipFill>
        <p:spPr>
          <a:xfrm>
            <a:off x="307910" y="391885"/>
            <a:ext cx="7583218" cy="60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4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AF70-52A9-48C1-9149-38D28179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What is MS4 Infrastructure?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2843BB-49F9-4AA1-994F-B601FB5EE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51" t="8650" r="2202" b="60886"/>
          <a:stretch/>
        </p:blipFill>
        <p:spPr>
          <a:xfrm>
            <a:off x="838200" y="1450909"/>
            <a:ext cx="10515600" cy="395618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AA3256-9C54-41F2-B604-DB4B4003D293}"/>
              </a:ext>
            </a:extLst>
          </p:cNvPr>
          <p:cNvSpPr txBox="1">
            <a:spLocks/>
          </p:cNvSpPr>
          <p:nvPr/>
        </p:nvSpPr>
        <p:spPr>
          <a:xfrm>
            <a:off x="2003611" y="5604314"/>
            <a:ext cx="5042647" cy="724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Also includes stormwater ponds</a:t>
            </a:r>
            <a:endParaRPr lang="en-US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EE3E7-272D-4B62-A51C-1E88BB4BCD9A}"/>
              </a:ext>
            </a:extLst>
          </p:cNvPr>
          <p:cNvSpPr txBox="1"/>
          <p:nvPr/>
        </p:nvSpPr>
        <p:spPr>
          <a:xfrm>
            <a:off x="2219131" y="6491643"/>
            <a:ext cx="77537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MS4 101 Clean Water Act Basics and all those Stormwater Permits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CDRPC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Planning and Zoning Workshop, 2019.</a:t>
            </a:r>
          </a:p>
        </p:txBody>
      </p:sp>
    </p:spTree>
    <p:extLst>
      <p:ext uri="{BB962C8B-B14F-4D97-AF65-F5344CB8AC3E}">
        <p14:creationId xmlns:p14="http://schemas.microsoft.com/office/powerpoint/2010/main" val="213087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D69F-5957-4D8B-B5FF-CA8C8DFB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a BMP</a:t>
            </a:r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0DC7-FA09-426C-B976-27099DE18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174"/>
            <a:ext cx="8332694" cy="3542779"/>
          </a:xfrm>
        </p:spPr>
        <p:txBody>
          <a:bodyPr>
            <a:no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practices aimed to control non-point source pollution 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designed to reduce the pollutants to a waterbody through: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source reduction by minimizing pollutants available;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slowing the transport of pollutants by reducing the volume of stormwater; and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remediating or intercepting the pollutants</a:t>
            </a:r>
          </a:p>
        </p:txBody>
      </p:sp>
    </p:spTree>
    <p:extLst>
      <p:ext uri="{BB962C8B-B14F-4D97-AF65-F5344CB8AC3E}">
        <p14:creationId xmlns:p14="http://schemas.microsoft.com/office/powerpoint/2010/main" val="383022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D69F-5957-4D8B-B5FF-CA8C8DFB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a BMP</a:t>
            </a:r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0DC7-FA09-426C-B976-27099DE18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70" y="1520358"/>
            <a:ext cx="4782671" cy="272418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Structural BMP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physical capture and treatment of stormwater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infiltration practices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buffer strips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256BD1-C62D-4B5F-8C28-7FCC28D307CD}"/>
              </a:ext>
            </a:extLst>
          </p:cNvPr>
          <p:cNvSpPr txBox="1">
            <a:spLocks/>
          </p:cNvSpPr>
          <p:nvPr/>
        </p:nvSpPr>
        <p:spPr>
          <a:xfrm>
            <a:off x="6288741" y="1520358"/>
            <a:ext cx="3877235" cy="2724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Non-Structural BMPs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public education</a:t>
            </a:r>
          </a:p>
          <a:p>
            <a:pPr marL="457200"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Low Impact Design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good housekeeping</a:t>
            </a:r>
          </a:p>
          <a:p>
            <a:pPr marL="514350" lvl="1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street sweeping</a:t>
            </a:r>
          </a:p>
          <a:p>
            <a:pPr marL="228600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rgbClr val="444444"/>
              </a:solidFill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396DC0-C90F-489F-ADA2-130C2D88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48" y="4298623"/>
            <a:ext cx="5489966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73E7E-8BEB-4614-A032-08494339AA96}"/>
              </a:ext>
            </a:extLst>
          </p:cNvPr>
          <p:cNvSpPr txBox="1"/>
          <p:nvPr/>
        </p:nvSpPr>
        <p:spPr>
          <a:xfrm>
            <a:off x="3858986" y="6376661"/>
            <a:ext cx="34935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https://extension.umn.edu/landscape-design/rain-gardens</a:t>
            </a:r>
          </a:p>
        </p:txBody>
      </p:sp>
    </p:spTree>
    <p:extLst>
      <p:ext uri="{BB962C8B-B14F-4D97-AF65-F5344CB8AC3E}">
        <p14:creationId xmlns:p14="http://schemas.microsoft.com/office/powerpoint/2010/main" val="91619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DD99A-10C8-465E-B391-2E66D82D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165" cy="1325563"/>
          </a:xfrm>
        </p:spPr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Six Minimum Control Measures (MCMs)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A9ED8-986E-4250-871C-6052EEA6A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ea typeface="Times New Roman" panose="02020603050405020304" pitchFamily="18" charset="0"/>
                <a:cs typeface="Segoe UI" panose="020B0502040204020203" pitchFamily="34" charset="0"/>
              </a:rPr>
              <a:t>The MS4 Permit requires BMPs for six minimum control measures: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 1	Public Education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 2	Public Participation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 3	Illicit Discharge Detection and Elimination Program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 4	Construction Site Stormwater Runoff Control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 5	Post-Construction Stormwater Management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MCM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6	Good Housekeeping for Municipal Operations</a:t>
            </a:r>
            <a:endParaRPr lang="en-US" dirty="0"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Brochure Or Flyer Icon In Cartoon Style Stock Vector - Illustration of  cartoon, desktop: 38141669">
            <a:extLst>
              <a:ext uri="{FF2B5EF4-FFF2-40B4-BE49-F238E27FC236}">
                <a16:creationId xmlns:a16="http://schemas.microsoft.com/office/drawing/2014/main" id="{110B68D2-ED92-4B24-8C52-F56D721C4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8051" r="16576" b="14214"/>
          <a:stretch/>
        </p:blipFill>
        <p:spPr bwMode="auto">
          <a:xfrm>
            <a:off x="6214781" y="2220685"/>
            <a:ext cx="1153887" cy="15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5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75A6-D0FB-441A-95AE-280A8451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MCM 1 Public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220D3-9574-4ACD-8F92-621F51E8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9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Inform the public about the impact of polluted stormwater on water quality.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  <a:p>
            <a:r>
              <a:rPr lang="en-US" sz="2400" dirty="0"/>
              <a:t>educate the community on the pollution potential of common activities </a:t>
            </a:r>
          </a:p>
          <a:p>
            <a:r>
              <a:rPr lang="en-US" sz="2400" dirty="0"/>
              <a:t>increase awareness between land activities and local water resources</a:t>
            </a:r>
          </a:p>
          <a:p>
            <a:r>
              <a:rPr lang="en-US" sz="2400" dirty="0"/>
              <a:t>give the public specific actions that reduce stormwater pollution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8198" name="Picture 6" descr="Poster, &quot;Give a Hoot! Don't Pollute&quot; | National Museum of American History">
            <a:extLst>
              <a:ext uri="{FF2B5EF4-FFF2-40B4-BE49-F238E27FC236}">
                <a16:creationId xmlns:a16="http://schemas.microsoft.com/office/drawing/2014/main" id="{E83F82D7-A1AA-48E2-8351-8B6723952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8254" r="11434" b="12858"/>
          <a:stretch/>
        </p:blipFill>
        <p:spPr bwMode="auto">
          <a:xfrm>
            <a:off x="8534400" y="1562780"/>
            <a:ext cx="3108100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C5C8E-A342-4BAC-A6DA-AE33969EEBA2}"/>
              </a:ext>
            </a:extLst>
          </p:cNvPr>
          <p:cNvSpPr txBox="1"/>
          <p:nvPr/>
        </p:nvSpPr>
        <p:spPr>
          <a:xfrm>
            <a:off x="8534399" y="5914119"/>
            <a:ext cx="2942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https://americanhistory.si.edu/collections/search/object/nmah_529340</a:t>
            </a:r>
          </a:p>
        </p:txBody>
      </p:sp>
    </p:spTree>
    <p:extLst>
      <p:ext uri="{BB962C8B-B14F-4D97-AF65-F5344CB8AC3E}">
        <p14:creationId xmlns:p14="http://schemas.microsoft.com/office/powerpoint/2010/main" val="2986165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EDCE-4C03-4BD1-9FE1-966A170C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MCM 2 Public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ACC0B-CCC5-4F17-AB40-6ABEB7A85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37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Provide opportunities for the public to be involved in the stormwater management program.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A0931D-7C55-4AD7-9584-064F26352E31}"/>
              </a:ext>
            </a:extLst>
          </p:cNvPr>
          <p:cNvSpPr txBox="1">
            <a:spLocks/>
          </p:cNvSpPr>
          <p:nvPr/>
        </p:nvSpPr>
        <p:spPr>
          <a:xfrm>
            <a:off x="5508811" y="3227294"/>
            <a:ext cx="5195048" cy="302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opportunities for direct action and volunteer programs 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watershed groups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citizen positions on a local stormwater management committees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218" name="Picture 2" descr="What Not to Say at a Public Meeting - News | Planetizen">
            <a:extLst>
              <a:ext uri="{FF2B5EF4-FFF2-40B4-BE49-F238E27FC236}">
                <a16:creationId xmlns:a16="http://schemas.microsoft.com/office/drawing/2014/main" id="{1BC56A45-5A99-4106-B817-BFE5E607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40528"/>
            <a:ext cx="4454677" cy="25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D5ECC-4270-4B17-A6C1-5B825F551303}"/>
              </a:ext>
            </a:extLst>
          </p:cNvPr>
          <p:cNvSpPr txBox="1"/>
          <p:nvPr/>
        </p:nvSpPr>
        <p:spPr>
          <a:xfrm>
            <a:off x="1594799" y="5946284"/>
            <a:ext cx="29414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https://www.planetizen.com/node/60351</a:t>
            </a:r>
          </a:p>
        </p:txBody>
      </p:sp>
    </p:spTree>
    <p:extLst>
      <p:ext uri="{BB962C8B-B14F-4D97-AF65-F5344CB8AC3E}">
        <p14:creationId xmlns:p14="http://schemas.microsoft.com/office/powerpoint/2010/main" val="351501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EB4F-1FAA-4208-8B99-0EC00EA6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MCM 3 Illicit Discharge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B4822-FA83-4058-BAE9-10C9BA943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Implement action plans to detect and eliminate illicit discharges to storm sewer systems. 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storm sewer system map (asset management program)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ordinance prohibiting illicit discharges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detect and address these illicit discharges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train municipal staff to recognize illicit discharges</a:t>
            </a:r>
          </a:p>
          <a:p>
            <a:endParaRPr lang="en-US" dirty="0"/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What is an illicit discharge? | cwsec-sc.org">
            <a:extLst>
              <a:ext uri="{FF2B5EF4-FFF2-40B4-BE49-F238E27FC236}">
                <a16:creationId xmlns:a16="http://schemas.microsoft.com/office/drawing/2014/main" id="{1DD53664-D7E5-41C3-9A27-0ABDEA48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60" y="3581399"/>
            <a:ext cx="3417249" cy="24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4B022-DB87-4962-9A8C-01C17769BFF9}"/>
              </a:ext>
            </a:extLst>
          </p:cNvPr>
          <p:cNvSpPr txBox="1"/>
          <p:nvPr/>
        </p:nvSpPr>
        <p:spPr>
          <a:xfrm>
            <a:off x="7958040" y="5987142"/>
            <a:ext cx="34172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http://cwsec-sc.org/what-is-an-illicit-discharge/</a:t>
            </a:r>
          </a:p>
        </p:txBody>
      </p:sp>
    </p:spTree>
    <p:extLst>
      <p:ext uri="{BB962C8B-B14F-4D97-AF65-F5344CB8AC3E}">
        <p14:creationId xmlns:p14="http://schemas.microsoft.com/office/powerpoint/2010/main" val="3211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FA50-E61B-4EFC-BC6D-DD6EE4B9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Stormwater Pollution Basics</a:t>
            </a:r>
            <a:endParaRPr lang="en-US" dirty="0">
              <a:solidFill>
                <a:srgbClr val="002A7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28A72-7FC9-48D7-8FEC-5859258BB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R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excess precipitation &amp; snow melt</a:t>
            </a: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 = stormwater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runoff </a:t>
            </a:r>
          </a:p>
          <a:p>
            <a:pPr marR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stormwater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runoff</a:t>
            </a: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flows across the land surface</a:t>
            </a:r>
          </a:p>
          <a:p>
            <a:pPr marR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picks up pollutants from the ground</a:t>
            </a:r>
          </a:p>
          <a:p>
            <a:pPr marR="0">
              <a:spcBef>
                <a:spcPts val="0"/>
              </a:spcBef>
              <a:spcAft>
                <a:spcPts val="1200"/>
              </a:spcAft>
            </a:pPr>
            <a:endParaRPr lang="en-US" dirty="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enters storm sewer systems</a:t>
            </a:r>
          </a:p>
          <a:p>
            <a:pPr marR="0"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0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ultimately flows to receiving waters</a:t>
            </a:r>
            <a:endParaRPr lang="en-US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654F2-BE85-42DE-A6B1-BDAA57E9686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5163" r="17663" b="5707"/>
          <a:stretch/>
        </p:blipFill>
        <p:spPr bwMode="auto">
          <a:xfrm>
            <a:off x="9927129" y="1159458"/>
            <a:ext cx="1227728" cy="1574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C4E8F-035E-4CD2-9A3C-C5BAB44AF1D3}"/>
              </a:ext>
            </a:extLst>
          </p:cNvPr>
          <p:cNvSpPr txBox="1"/>
          <p:nvPr/>
        </p:nvSpPr>
        <p:spPr>
          <a:xfrm>
            <a:off x="7231225" y="6188789"/>
            <a:ext cx="34826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https://cityofeasley.wixsite.com/cityofeasley/stormwater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059F5F-2A9F-412F-A548-C5027D511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6" t="23266" r="20208" b="26258"/>
          <a:stretch/>
        </p:blipFill>
        <p:spPr>
          <a:xfrm>
            <a:off x="6606073" y="3240014"/>
            <a:ext cx="4548784" cy="29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82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D15E-D8FC-4F9B-925E-6FF64774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A7E"/>
                </a:solidFill>
              </a:rPr>
              <a:t>MCM 4 Construction Site Runoff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47836-98A1-4A59-A49F-72423AC0B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753"/>
            <a:ext cx="10515600" cy="1039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Regulate and enforce erosion and sediment control programs for construction sites.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E767C7-1057-41F6-905F-CFE16743A515}"/>
              </a:ext>
            </a:extLst>
          </p:cNvPr>
          <p:cNvSpPr txBox="1">
            <a:spLocks/>
          </p:cNvSpPr>
          <p:nvPr/>
        </p:nvSpPr>
        <p:spPr>
          <a:xfrm>
            <a:off x="5262282" y="2912315"/>
            <a:ext cx="6091518" cy="326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requirements to implement erosion and sediment control BMPs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regulations and procedures for reviewing construction site plans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400" dirty="0"/>
              <a:t>procedures for inspections and enforcement of stormwater requirements at construction sites</a:t>
            </a:r>
          </a:p>
        </p:txBody>
      </p:sp>
      <p:pic>
        <p:nvPicPr>
          <p:cNvPr id="11266" name="Picture 2" descr="Bay Journal - Article: Get the Dirt Out effort works to get construction  sites to clean up their acts">
            <a:extLst>
              <a:ext uri="{FF2B5EF4-FFF2-40B4-BE49-F238E27FC236}">
                <a16:creationId xmlns:a16="http://schemas.microsoft.com/office/drawing/2014/main" id="{07C96061-848A-4BDC-B9B6-19244ECFE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0576"/>
            <a:ext cx="4295530" cy="28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FCE3F-4124-4995-A9B6-67822DF0D31F}"/>
              </a:ext>
            </a:extLst>
          </p:cNvPr>
          <p:cNvSpPr txBox="1"/>
          <p:nvPr/>
        </p:nvSpPr>
        <p:spPr>
          <a:xfrm>
            <a:off x="838200" y="5999720"/>
            <a:ext cx="2817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Understanding MS4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Pennsylvania Environmental Council. 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January 29, 2016.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53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F952-1986-4418-9DE5-D2B10D67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37621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A7E"/>
                </a:solidFill>
              </a:rPr>
              <a:t>MCM 5 Post-Construction Stormwater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388C-3427-406C-86F7-B00E491F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1893"/>
            <a:ext cx="11376212" cy="1455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>
                <a:ea typeface="Times New Roman" panose="02020603050405020304" pitchFamily="18" charset="0"/>
                <a:cs typeface="Segoe UI" panose="020B0502040204020203" pitchFamily="34" charset="0"/>
              </a:rPr>
              <a:t>Implement regulations for new construction and redevelopment post-construction stormwater runoff.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CB800C-F9C0-40CF-9FFE-E148DA8AA783}"/>
              </a:ext>
            </a:extLst>
          </p:cNvPr>
          <p:cNvSpPr txBox="1">
            <a:spLocks/>
          </p:cNvSpPr>
          <p:nvPr/>
        </p:nvSpPr>
        <p:spPr>
          <a:xfrm>
            <a:off x="972788" y="2797456"/>
            <a:ext cx="6490446" cy="369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9600" dirty="0"/>
              <a:t>strategies to implement structural and non-structural BMPs 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9600" dirty="0"/>
              <a:t>regulations to address post-construction runoff at new development 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9600" dirty="0"/>
              <a:t>require as-built plans for stormwater facilities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9600" dirty="0"/>
              <a:t>ensure adequate long-term operation and maintenance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pic>
        <p:nvPicPr>
          <p:cNvPr id="12292" name="Picture 4" descr="Sustainable Design - Lehner Designs">
            <a:extLst>
              <a:ext uri="{FF2B5EF4-FFF2-40B4-BE49-F238E27FC236}">
                <a16:creationId xmlns:a16="http://schemas.microsoft.com/office/drawing/2014/main" id="{DE3C8BDD-5A9F-47CE-BD1B-5E45294B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22" y="2797456"/>
            <a:ext cx="2823415" cy="28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950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85FDD-AFB6-4334-82E3-CC93E50C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MCM 6 Good Housekeeping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3F152-0E08-4B84-8BA6-A3B2B5E36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514" y="1825625"/>
            <a:ext cx="702128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Develop programs to proactively prevent or reduce polluted runoff from municipal operations.</a:t>
            </a:r>
            <a:endParaRPr lang="en-US" sz="3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sz="2400" dirty="0"/>
              <a:t>inspection and maintenance procedures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treat pollutants from municipal yards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SWPPPs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properly dispose of pollutants removed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233363" algn="l"/>
              </a:tabLst>
            </a:pPr>
            <a:r>
              <a:rPr lang="en-US" sz="2400" dirty="0"/>
              <a:t>	from the MS4 (street sweeping and CB cleaning)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plan mitigation BMPs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Image result for pet waste station">
            <a:extLst>
              <a:ext uri="{FF2B5EF4-FFF2-40B4-BE49-F238E27FC236}">
                <a16:creationId xmlns:a16="http://schemas.microsoft.com/office/drawing/2014/main" id="{FC5AE086-6A69-4EF7-8E7A-6235787D4D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r="30524"/>
          <a:stretch/>
        </p:blipFill>
        <p:spPr bwMode="auto">
          <a:xfrm>
            <a:off x="1012371" y="1690688"/>
            <a:ext cx="222068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7EC032-2241-404F-A5DE-6EBEE29876E4}"/>
              </a:ext>
            </a:extLst>
          </p:cNvPr>
          <p:cNvSpPr txBox="1"/>
          <p:nvPr/>
        </p:nvSpPr>
        <p:spPr>
          <a:xfrm>
            <a:off x="954054" y="6042026"/>
            <a:ext cx="2337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https://www.petwasteeliminator.com/e31gre.html</a:t>
            </a:r>
          </a:p>
        </p:txBody>
      </p:sp>
    </p:spTree>
    <p:extLst>
      <p:ext uri="{BB962C8B-B14F-4D97-AF65-F5344CB8AC3E}">
        <p14:creationId xmlns:p14="http://schemas.microsoft.com/office/powerpoint/2010/main" val="603594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5C723-6E64-42C2-8825-055799E1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Impaired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A84D8-A12B-4699-86B7-F4F6C07A2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NHDES maintains two lists of waters that do not meet water quality standards: </a:t>
            </a:r>
          </a:p>
          <a:p>
            <a:pPr marL="690563" indent="-233363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303(d) List – Water Quality Limited Water (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</a:rPr>
              <a:t>WQLW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</a:p>
          <a:p>
            <a:pPr marL="690563" indent="-233363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305(b) Report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- TMDLs</a:t>
            </a:r>
          </a:p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These reports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include surface waters that are:</a:t>
            </a:r>
          </a:p>
          <a:p>
            <a:pPr marL="690563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impaired or threatened by a pollutant or pollutant(s)</a:t>
            </a:r>
          </a:p>
          <a:p>
            <a:pPr marL="690563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not expected to meet water quality standards within a reasonable time even after application of standard BMPs</a:t>
            </a:r>
          </a:p>
          <a:p>
            <a:pPr marL="690563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impairments the require implementation of a Total Maximum Daily Load (TMDL) water quality study</a:t>
            </a:r>
          </a:p>
          <a:p>
            <a:endParaRPr lang="en-U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26" name="Picture 2" descr="Wis. board examines limits on phosphorus pollution (UPDATE) – The Daily  Reporter – WI Construction News &amp; Bids">
            <a:extLst>
              <a:ext uri="{FF2B5EF4-FFF2-40B4-BE49-F238E27FC236}">
                <a16:creationId xmlns:a16="http://schemas.microsoft.com/office/drawing/2014/main" id="{0A87E63E-0050-4F8E-A427-12CFDC50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44" y="2308778"/>
            <a:ext cx="2962385" cy="196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F5120-AEFA-4210-A59C-6519D3D52E50}"/>
              </a:ext>
            </a:extLst>
          </p:cNvPr>
          <p:cNvSpPr txBox="1"/>
          <p:nvPr/>
        </p:nvSpPr>
        <p:spPr>
          <a:xfrm>
            <a:off x="8584163" y="6262042"/>
            <a:ext cx="2769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https://dailyreporter.com/2010/03/15/officials-propose-new-phosphorus-limits/</a:t>
            </a:r>
          </a:p>
        </p:txBody>
      </p:sp>
    </p:spTree>
    <p:extLst>
      <p:ext uri="{BB962C8B-B14F-4D97-AF65-F5344CB8AC3E}">
        <p14:creationId xmlns:p14="http://schemas.microsoft.com/office/powerpoint/2010/main" val="195802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DCDF-D4CD-4091-B0A6-FFA8ECC3E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a TMDL</a:t>
            </a:r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4E12-13BC-4795-8098-636A9945E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4565"/>
            <a:ext cx="6333565" cy="32723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maximum amount of pollution that a waterbody can receive and still meet water quality standards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municipalities with impaired streams are required to reduce pollution to meet achieve the TMDL standard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8BDE5-D4A6-4FED-9531-64339D805F50}"/>
              </a:ext>
            </a:extLst>
          </p:cNvPr>
          <p:cNvSpPr txBox="1">
            <a:spLocks/>
          </p:cNvSpPr>
          <p:nvPr/>
        </p:nvSpPr>
        <p:spPr>
          <a:xfrm>
            <a:off x="838200" y="1579002"/>
            <a:ext cx="10515600" cy="107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/>
              <a:t>A plan approved by EPA that describes the pollution reductions needed to meet water quality standards.</a:t>
            </a:r>
            <a:endParaRPr lang="en-US" dirty="0"/>
          </a:p>
        </p:txBody>
      </p:sp>
      <p:pic>
        <p:nvPicPr>
          <p:cNvPr id="14338" name="Picture 2" descr="Three Keys to BMP Performance: Concentration, Volume, and Total Load |  National Pollutant Discharge Elimination System (NPDES) | US EPA">
            <a:extLst>
              <a:ext uri="{FF2B5EF4-FFF2-40B4-BE49-F238E27FC236}">
                <a16:creationId xmlns:a16="http://schemas.microsoft.com/office/drawing/2014/main" id="{2A14243F-198F-454F-AA69-46E698335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22835" r="45755" b="4362"/>
          <a:stretch/>
        </p:blipFill>
        <p:spPr bwMode="auto">
          <a:xfrm>
            <a:off x="7859487" y="2755912"/>
            <a:ext cx="2721428" cy="329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E0B21-1A20-41F8-90EF-C73AB63F197A}"/>
              </a:ext>
            </a:extLst>
          </p:cNvPr>
          <p:cNvSpPr txBox="1"/>
          <p:nvPr/>
        </p:nvSpPr>
        <p:spPr>
          <a:xfrm>
            <a:off x="7859487" y="6176962"/>
            <a:ext cx="27214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http://floridaenet.com/wp-content/uploads/2015/07/2015-CHAMBER-PRESENTATION-V5.compressed1.pdf</a:t>
            </a:r>
          </a:p>
        </p:txBody>
      </p:sp>
    </p:spTree>
    <p:extLst>
      <p:ext uri="{BB962C8B-B14F-4D97-AF65-F5344CB8AC3E}">
        <p14:creationId xmlns:p14="http://schemas.microsoft.com/office/powerpoint/2010/main" val="79964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21AA0-8CB1-49A5-9028-EFE66B70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144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PELHAM MS4 Permit Pollutants of Concern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B0BFD-82EA-4997-B4DD-39DE3E2F9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Bacteria (E. coli)</a:t>
            </a:r>
          </a:p>
          <a:p>
            <a:pPr marL="914400" marR="0" lvl="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890963" algn="l"/>
              </a:tabLst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Statewide TMDLs: 	</a:t>
            </a:r>
          </a:p>
          <a:p>
            <a:pPr marL="13716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890963" algn="l"/>
              </a:tabLst>
            </a:pPr>
            <a:r>
              <a:rPr lang="en-US" sz="2000" dirty="0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Long Pond – Town Beach</a:t>
            </a:r>
          </a:p>
          <a:p>
            <a:pPr marL="13716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890963" algn="l"/>
              </a:tabLst>
            </a:pPr>
            <a:r>
              <a:rPr lang="en-US" sz="2000" dirty="0">
                <a:ea typeface="Calibri" panose="020F0502020204030204" pitchFamily="34" charset="0"/>
                <a:cs typeface="Segoe UI" panose="020B0502040204020203" pitchFamily="34" charset="0"/>
              </a:rPr>
              <a:t>Beaver Brook</a:t>
            </a:r>
          </a:p>
          <a:p>
            <a:pPr marL="13716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3890963" algn="l"/>
              </a:tabLst>
            </a:pPr>
            <a:r>
              <a:rPr lang="en-US" sz="2000" dirty="0"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Tony’s Brook</a:t>
            </a:r>
          </a:p>
          <a:p>
            <a:pPr marL="10287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890963" algn="l"/>
              </a:tabLst>
            </a:pPr>
            <a:endParaRPr lang="en-US" sz="2000" dirty="0">
              <a:effectLst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890963" algn="l"/>
              </a:tabLst>
            </a:pPr>
            <a:r>
              <a:rPr lang="en-US" sz="2400" dirty="0">
                <a:ea typeface="Calibri" panose="020F0502020204030204" pitchFamily="34" charset="0"/>
                <a:cs typeface="Segoe UI" panose="020B0502040204020203" pitchFamily="34" charset="0"/>
              </a:rPr>
              <a:t>Nutrients: Phosphorus (TP) </a:t>
            </a:r>
            <a:r>
              <a:rPr lang="en-US" sz="2400" dirty="0" err="1">
                <a:ea typeface="Calibri" panose="020F0502020204030204" pitchFamily="34" charset="0"/>
                <a:cs typeface="Segoe UI" panose="020B0502040204020203" pitchFamily="34" charset="0"/>
              </a:rPr>
              <a:t>WQLW</a:t>
            </a:r>
            <a:endParaRPr lang="en-US" sz="2400" dirty="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3890963" algn="l"/>
              </a:tabLst>
            </a:pPr>
            <a:r>
              <a:rPr lang="en-US" dirty="0">
                <a:ea typeface="Calibri" panose="020F0502020204030204" pitchFamily="34" charset="0"/>
                <a:cs typeface="Segoe UI" panose="020B0502040204020203" pitchFamily="34" charset="0"/>
              </a:rPr>
              <a:t>Long Pond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Chloride (none identified in Pelham)</a:t>
            </a:r>
            <a:endParaRPr lang="en-US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Phila Environmental Contamination Lawyer | Water Worse Than Expected">
            <a:extLst>
              <a:ext uri="{FF2B5EF4-FFF2-40B4-BE49-F238E27FC236}">
                <a16:creationId xmlns:a16="http://schemas.microsoft.com/office/drawing/2014/main" id="{EEA9933D-FD45-4E10-934B-30D3378D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3" r="15114"/>
          <a:stretch/>
        </p:blipFill>
        <p:spPr bwMode="auto">
          <a:xfrm>
            <a:off x="7837714" y="2508363"/>
            <a:ext cx="3339206" cy="29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EA0FE-13EF-49BA-950B-5456A627B92A}"/>
              </a:ext>
            </a:extLst>
          </p:cNvPr>
          <p:cNvSpPr txBox="1"/>
          <p:nvPr/>
        </p:nvSpPr>
        <p:spPr>
          <a:xfrm>
            <a:off x="8330494" y="5494224"/>
            <a:ext cx="2353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https://www.williamscedar.com/water-contamination-worse-expected/</a:t>
            </a:r>
          </a:p>
        </p:txBody>
      </p:sp>
    </p:spTree>
    <p:extLst>
      <p:ext uri="{BB962C8B-B14F-4D97-AF65-F5344CB8AC3E}">
        <p14:creationId xmlns:p14="http://schemas.microsoft.com/office/powerpoint/2010/main" val="9377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0001-0D22-4D6C-9A54-CD45DA31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A7E"/>
                </a:solidFill>
              </a:rPr>
              <a:t>PELHAM MS4 Permit though Year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2B0E7-D424-4829-8ECE-8466C7F28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Updates and Report</a:t>
            </a:r>
          </a:p>
          <a:p>
            <a:r>
              <a:rPr lang="en-US" dirty="0"/>
              <a:t>Public Education and Participation</a:t>
            </a:r>
          </a:p>
          <a:p>
            <a:r>
              <a:rPr lang="en-US" dirty="0"/>
              <a:t>Mapping (Asset Management and Analyses)</a:t>
            </a:r>
          </a:p>
          <a:p>
            <a:r>
              <a:rPr lang="en-US" dirty="0"/>
              <a:t>Outfall Screening and Sampling</a:t>
            </a:r>
          </a:p>
          <a:p>
            <a:r>
              <a:rPr lang="en-US" dirty="0"/>
              <a:t>Regulation Updates</a:t>
            </a:r>
          </a:p>
          <a:p>
            <a:r>
              <a:rPr lang="en-US" dirty="0"/>
              <a:t>Internal Procedures</a:t>
            </a:r>
          </a:p>
          <a:p>
            <a:r>
              <a:rPr lang="en-US" dirty="0"/>
              <a:t>Municipal and Regulation Assessments and Reports</a:t>
            </a:r>
          </a:p>
          <a:p>
            <a:r>
              <a:rPr lang="en-US" dirty="0"/>
              <a:t>Impaired Water Sampling Plans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89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80F47F-62BB-4374-A32A-8D083F52D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7" t="7083" r="5000" b="52381"/>
          <a:stretch/>
        </p:blipFill>
        <p:spPr>
          <a:xfrm>
            <a:off x="196083" y="559838"/>
            <a:ext cx="11910726" cy="61488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AEAAE-5BBE-4029-920C-55AEDA1E7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3" y="186612"/>
            <a:ext cx="3995057" cy="4137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EXAMPLE SCHEDULE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7336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CE3F4-2807-4A75-A0CF-349D505F5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29" t="8241" r="2499" b="58730"/>
          <a:stretch/>
        </p:blipFill>
        <p:spPr>
          <a:xfrm>
            <a:off x="149093" y="600334"/>
            <a:ext cx="11846824" cy="4777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215C-F89D-497D-8A94-9F26726F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3" y="186612"/>
            <a:ext cx="3995057" cy="4137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EXAMPLE SCHEDULE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2505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95E8-666C-4DED-8ACB-FF91BF3C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Duty To Comply by Law</a:t>
            </a: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A8006-F229-4174-B84A-945E489DF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8144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2017 NH Small MS4 General Permit - Appendix B.1.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“You must comply with all conditions of this permit. Any permit noncompliance constitutes a violation of the Clean Water Act and is grounds for enforcement action…”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Criminal Penalties – fine and/or imprisonment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negligent violations	$2,500 to $25,000 per day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knowing violations	$5,000 to $50,000 per day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knowing endangerment	up to $250,000 per violation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false statement		up to $10,000 per violation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Civil Penalties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 to $32,500 per day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Administrative Penalties		up to $11,000 per violation</a:t>
            </a:r>
            <a:endParaRPr lang="en-US" sz="2000" dirty="0"/>
          </a:p>
        </p:txBody>
      </p:sp>
      <p:pic>
        <p:nvPicPr>
          <p:cNvPr id="16386" name="Picture 2" descr="Cities recommend lien for fines | Magee Courier-Simpson County News">
            <a:extLst>
              <a:ext uri="{FF2B5EF4-FFF2-40B4-BE49-F238E27FC236}">
                <a16:creationId xmlns:a16="http://schemas.microsoft.com/office/drawing/2014/main" id="{96E624CB-65A9-4AFD-8069-F94D46B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69" y="3711349"/>
            <a:ext cx="4062545" cy="206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9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33C2-41D0-4D8A-9752-6D8D8BAC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</a:rPr>
              <a:t>Polluted Stormwater Runoff </a:t>
            </a:r>
            <a:endParaRPr lang="en-US" b="1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821E-70BB-4438-9BA7-8DC3DAE8D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Common pollutants in stormwater include: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oil and grease from road, lots, or municipal yards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high nutrient fertilizers and pesticides from lawns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sediment and trash from construction sites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illicit discharges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pet wastes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leaking sewer or septic discharges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yard wastes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9BBC9E-646F-4716-97D9-AF4AD687EAD5}"/>
              </a:ext>
            </a:extLst>
          </p:cNvPr>
          <p:cNvPicPr/>
          <p:nvPr/>
        </p:nvPicPr>
        <p:blipFill rotWithShape="1">
          <a:blip r:embed="rId2"/>
          <a:srcRect l="72391" t="15658" r="5862" b="51988"/>
          <a:stretch/>
        </p:blipFill>
        <p:spPr>
          <a:xfrm>
            <a:off x="6923315" y="3851998"/>
            <a:ext cx="4023995" cy="2416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DC387-0E67-4F42-88EF-1075FA6B848C}"/>
              </a:ext>
            </a:extLst>
          </p:cNvPr>
          <p:cNvSpPr txBox="1"/>
          <p:nvPr/>
        </p:nvSpPr>
        <p:spPr>
          <a:xfrm>
            <a:off x="6820679" y="6292008"/>
            <a:ext cx="44304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Understanding MS4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Pennsylvania Environmental Council. 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January 29, 2016.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17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FB3A19-7F33-4554-9D31-9CF5AAE522F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6297" t="9795" r="11357" b="75940"/>
          <a:stretch/>
        </p:blipFill>
        <p:spPr bwMode="auto">
          <a:xfrm>
            <a:off x="1319212" y="365125"/>
            <a:ext cx="9553575" cy="602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207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B424-87DC-42F9-873B-F81BFB77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A7E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Plaistow faces $40,000 EPA fine</a:t>
            </a:r>
            <a:br>
              <a:rPr lang="en-US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Eagle Tribune</a:t>
            </a:r>
            <a:br>
              <a:rPr lang="en-US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August 14, 2009</a:t>
            </a:r>
            <a:endParaRPr lang="en-US" dirty="0">
              <a:cs typeface="Segoe UI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0033-D7EF-48E0-BBB3-943D9372E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PLAISTOW — A battle is shaping up between town officials and the federal government over a proposed $40,000 fine.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444444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On Wednesday, the Environmental Protection Agency levelled allegations and proposed fines against nine New England communities, including Plaistow, for missing a deadline regarding illegal sewer hookups, according to EPA spokesman Doug </a:t>
            </a:r>
            <a:r>
              <a:rPr lang="en-US" sz="1800" dirty="0" err="1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Gutro</a:t>
            </a: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,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444444"/>
              </a:solidFill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The EPA is not saying Plaistow actually has any illegal hookups, </a:t>
            </a:r>
            <a:r>
              <a:rPr lang="en-US" sz="1800" dirty="0" err="1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Gutro</a:t>
            </a: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 said. The fine is only for failing to show how town officials would detect and remove illegal connections if any did exist.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444444"/>
              </a:solidFill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Other Proposed EPA Fines: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Canton, Mass.: 	$50,000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Concord, Mass.: 	$50,000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Dennis, Mass.: 	$50,000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Eastham, Mass.: 	$40,000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B5FAE-E3C1-4389-B96F-9B1B7B128303}"/>
              </a:ext>
            </a:extLst>
          </p:cNvPr>
          <p:cNvSpPr txBox="1"/>
          <p:nvPr/>
        </p:nvSpPr>
        <p:spPr>
          <a:xfrm>
            <a:off x="5257800" y="47120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Gardner, Mass.: 	$60,000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Peabody, Mass.: 	$70,000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Winthrop, Mass.: 	$70,000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4444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Fall River, Mass.: 	$177,500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24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0D56-E6EA-43F8-870B-310FD0F9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NH and PELHAM MS4 Permit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BA638-1E1F-4046-BBF8-0BB997F2D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NHDES MS4 web page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2"/>
              </a:rPr>
              <a:t>https://www.des.nh.gov/organization/divisions/water/stormwater/ms4.htm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</a:rPr>
              <a:t>EPA NH MS4 web page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hlinkClick r:id="rId3"/>
              </a:rPr>
              <a:t>https://www.epa.gov/npdes-permits/new-hampshire-small-ms4-general-permit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Pelham NH EPA MS4 Map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https://www3.epa.gov/region1/npdes/stormwater/nh/ram/Pelham.pdf</a:t>
            </a:r>
            <a:endParaRPr lang="en-US" sz="1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Pelham MS4 SWMP (2019, Year 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https://www.pelhamweb.com/sites/g/files/vyhlif4856/f/uploads/9205_pelham_swmp_2019-0827_certified.pdf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91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BD64-207A-4568-A3AC-2AC707FE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A7E"/>
                </a:solidFill>
              </a:rPr>
              <a:t>QUESTIONS?</a:t>
            </a:r>
          </a:p>
        </p:txBody>
      </p:sp>
      <p:pic>
        <p:nvPicPr>
          <p:cNvPr id="5" name="Picture 4" descr="15 Picturesque New England Towns for Your Next Road Trip – Fodors Travel  Guide">
            <a:extLst>
              <a:ext uri="{FF2B5EF4-FFF2-40B4-BE49-F238E27FC236}">
                <a16:creationId xmlns:a16="http://schemas.microsoft.com/office/drawing/2014/main" id="{FDA83D80-AE3D-460E-B85E-0D42DC5D50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30" y="1927542"/>
            <a:ext cx="4574540" cy="30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06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7BE6-B3E0-41B0-93DA-33D122DD8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158D5-EC10-489E-9A91-FD0E897E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351"/>
            <a:ext cx="10515600" cy="5094611"/>
          </a:xfrm>
        </p:spPr>
        <p:txBody>
          <a:bodyPr>
            <a:normAutofit/>
          </a:bodyPr>
          <a:lstStyle/>
          <a:p>
            <a:pPr algn="l"/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New Hampshire Department of Environmental Services,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Water Division.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Municipal Separate Storm Sewer System (MS4) General Permit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. </a:t>
            </a:r>
            <a:r>
              <a:rPr lang="en-US" sz="1400" i="0" dirty="0">
                <a:solidFill>
                  <a:schemeClr val="accent1"/>
                </a:solidFill>
                <a:effectLst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https://www.des.nh.gov/organization/divisions/water/stormwater/ms4.htm</a:t>
            </a:r>
            <a:endParaRPr lang="en-US" sz="1400" i="0" dirty="0">
              <a:solidFill>
                <a:schemeClr val="accent1"/>
              </a:solidFill>
              <a:effectLst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Nancy Heinzen, Director Albany County Health Department.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MS4 101 Clean Water Act Basics and all those Stormwater Permits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CDRPC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Planning and Zoning Workshop, October 23, 2019. </a:t>
            </a:r>
            <a:r>
              <a:rPr lang="en-US" sz="1400" dirty="0">
                <a:solidFill>
                  <a:schemeClr val="accent1"/>
                </a:solidFill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https://cdrpc.org/wp-content/uploads/2019/08/MS4101-PPT.pdf</a:t>
            </a:r>
            <a:endParaRPr lang="en-US" sz="1400" dirty="0">
              <a:solidFill>
                <a:schemeClr val="accent1"/>
              </a:solidFill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Pennsylvania Environmental Council.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Understanding MS4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. January 29, 2016.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  <a:hlinkClick r:id="rId4"/>
              </a:rPr>
              <a:t>https://pecpa.org/program-update/introductiontostormwaterpermitting/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United States Environmental Protection Agency, Office of Water.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Stormwater Phase II Final Rule Fact Sheets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. December 2005 through June 2012.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  <a:hlinkClick r:id="rId5"/>
              </a:rPr>
              <a:t>https://www.epa.gov/npdes/stormwater-phase-ii-final-rule-fact-sheet-series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</a:p>
          <a:p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New Hampshire Department of Environmental Services.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Best Management Practices to Control Nonpoint Source Pollution, A Guide for Citizens and Town Officials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. January 2004.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  <a:hlinkClick r:id="rId6"/>
              </a:rPr>
              <a:t>https://www.des.nh.gov/organization/commissioner/pip/publications/wd/documents/wd-03-42.pdf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United States Environmental Protection Agency.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New Hampshire Small MS4 General Permit.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January 18, 2017. </a:t>
            </a:r>
            <a:r>
              <a:rPr lang="en-US" sz="1400" i="0" dirty="0">
                <a:solidFill>
                  <a:srgbClr val="212121"/>
                </a:solidFill>
                <a:effectLst/>
                <a:cs typeface="Segoe UI" panose="020B0502040204020203" pitchFamily="34" charset="0"/>
                <a:hlinkClick r:id="rId7"/>
              </a:rPr>
              <a:t>https://www.epa.gov/npdes-permits/new-hampshire-small-ms4-general-permit#2017fp</a:t>
            </a:r>
            <a:r>
              <a:rPr lang="en-US" sz="1400" i="0" dirty="0">
                <a:solidFill>
                  <a:srgbClr val="212121"/>
                </a:solidFill>
                <a:effectLst/>
                <a:cs typeface="Segoe UI" panose="020B0502040204020203" pitchFamily="34" charset="0"/>
              </a:rPr>
              <a:t>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Martin R. Siegel, Stock and Leader.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EPA fines Municipalities for MS4 Stormwater Violations.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May 22, 2017.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  <a:hlinkClick r:id="rId8"/>
              </a:rPr>
              <a:t>https://www.stockandleader.com/government-law/epa-fines-municipalities-ms4-stormwater-violations</a:t>
            </a:r>
            <a:endParaRPr lang="en-US" sz="1400" u="sng" dirty="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Patrick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lester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, The morning call.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Pennsylvania municipalities targeted in clean water crackdown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April</a:t>
            </a:r>
            <a:r>
              <a:rPr lang="en-US" sz="1400" cap="all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 25, 2015</a:t>
            </a:r>
            <a:r>
              <a:rPr lang="en-US" sz="1400" cap="all" dirty="0"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r>
              <a:rPr lang="en-US" sz="14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9"/>
              </a:rPr>
              <a:t>https://www.mcall.com/news/local/mc-lehigh-valley-epa-storm-water-crackdown-20150425-story.html</a:t>
            </a:r>
            <a:endParaRPr lang="en-US" sz="1400" u="sng" dirty="0">
              <a:solidFill>
                <a:srgbClr val="0563C1"/>
              </a:solidFill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en-US" sz="1400" i="0" dirty="0">
                <a:solidFill>
                  <a:schemeClr val="bg1">
                    <a:lumMod val="50000"/>
                  </a:schemeClr>
                </a:solidFill>
                <a:effectLst/>
                <a:cs typeface="Segoe UI" panose="020B0502040204020203" pitchFamily="34" charset="0"/>
              </a:rPr>
              <a:t>Margo Sullivan,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Eagle Tribune.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Plaistow faces $40,000 EPA fine</a:t>
            </a:r>
            <a:r>
              <a:rPr lang="en-US" sz="1400" kern="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Aug 14, 2009</a:t>
            </a:r>
            <a:r>
              <a:rPr lang="en-US" sz="14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r>
              <a:rPr lang="en-US" sz="1400" dirty="0"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4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10"/>
              </a:rPr>
              <a:t>https://www.eagletribune.com/news/local_news/plaistow-faces-epa-fine/article_731affbe-b05e-54ad-9735-74e40ac5a4b2.html</a:t>
            </a:r>
            <a:endParaRPr lang="en-US" sz="1400" dirty="0">
              <a:effectLst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US" sz="1400" dirty="0">
              <a:effectLst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sz="1400" i="1" dirty="0">
              <a:solidFill>
                <a:schemeClr val="bg1">
                  <a:lumMod val="50000"/>
                </a:schemeClr>
              </a:solidFill>
              <a:cs typeface="Segoe UI" panose="020B0502040204020203" pitchFamily="34" charset="0"/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2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2E9DE-4156-4CB6-BC25-70947FD8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</a:rPr>
              <a:t>Water pollution is regulated…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29AFB-AC54-44EA-805A-6FC7DF7BD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685315" cy="4351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b="1" dirty="0"/>
              <a:t>1972 Federal Clean Water Act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regulation of “point source” discharges of pollutants to “Waters of the U.S.”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through EPA National Pollutant Discharge Elimination System Permits (NPDES)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“Stormwater Phase II Rule” establishes MS4 stormwater management program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EPA administers New Hampshire’s State Clean Water Act permit program</a:t>
            </a:r>
          </a:p>
        </p:txBody>
      </p:sp>
      <p:pic>
        <p:nvPicPr>
          <p:cNvPr id="4098" name="Picture 2" descr="Brownfield Funding Legislation Enacted | Jaffe Raitt Heuer &amp; Weiss">
            <a:extLst>
              <a:ext uri="{FF2B5EF4-FFF2-40B4-BE49-F238E27FC236}">
                <a16:creationId xmlns:a16="http://schemas.microsoft.com/office/drawing/2014/main" id="{C11463E9-6B86-4311-B21F-5D3C6F0D0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43" y="1975870"/>
            <a:ext cx="20764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8EFA2-1E1F-45EA-8162-233F3D6F2761}"/>
              </a:ext>
            </a:extLst>
          </p:cNvPr>
          <p:cNvSpPr txBox="1"/>
          <p:nvPr/>
        </p:nvSpPr>
        <p:spPr>
          <a:xfrm>
            <a:off x="8808099" y="5090546"/>
            <a:ext cx="220552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American Broadcasting Company. </a:t>
            </a:r>
          </a:p>
          <a:p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Schoolhouse Rock!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1976.</a:t>
            </a:r>
          </a:p>
        </p:txBody>
      </p:sp>
    </p:spTree>
    <p:extLst>
      <p:ext uri="{BB962C8B-B14F-4D97-AF65-F5344CB8AC3E}">
        <p14:creationId xmlns:p14="http://schemas.microsoft.com/office/powerpoint/2010/main" val="423576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0CBD92-B4AB-4496-97B9-F23EFD61B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046" t="6613" r="7478" b="51998"/>
          <a:stretch/>
        </p:blipFill>
        <p:spPr>
          <a:xfrm>
            <a:off x="1262062" y="365125"/>
            <a:ext cx="9667875" cy="6170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D4B60-3F4B-4058-995E-EB0CE6E324C2}"/>
              </a:ext>
            </a:extLst>
          </p:cNvPr>
          <p:cNvSpPr txBox="1"/>
          <p:nvPr/>
        </p:nvSpPr>
        <p:spPr>
          <a:xfrm>
            <a:off x="149292" y="6262042"/>
            <a:ext cx="2817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Understanding MS4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Pennsylvania Environmental Council. </a:t>
            </a: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January 29, 2016.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1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7E17-55A8-4E79-937D-45BC2F1B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What is the MS4 permit</a:t>
            </a:r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en-US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BA1D9-A4E4-4AD0-B57F-5ED5F4CD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66314" cy="4351338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en-US" sz="3200" b="1" u="sng" dirty="0">
                <a:ea typeface="Times New Roman" panose="02020603050405020304" pitchFamily="18" charset="0"/>
                <a:cs typeface="Segoe UI" panose="020B0502040204020203" pitchFamily="34" charset="0"/>
              </a:rPr>
              <a:t>M</a:t>
            </a: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unicipal </a:t>
            </a:r>
            <a:r>
              <a:rPr lang="en-US" sz="3200" b="1" u="sng" dirty="0">
                <a:ea typeface="Times New Roman" panose="02020603050405020304" pitchFamily="18" charset="0"/>
                <a:cs typeface="Segoe UI" panose="020B0502040204020203" pitchFamily="34" charset="0"/>
              </a:rPr>
              <a:t>S</a:t>
            </a: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eparate </a:t>
            </a:r>
            <a:r>
              <a:rPr lang="en-US" sz="3200" b="1" u="sng" dirty="0">
                <a:ea typeface="Times New Roman" panose="02020603050405020304" pitchFamily="18" charset="0"/>
                <a:cs typeface="Segoe UI" panose="020B0502040204020203" pitchFamily="34" charset="0"/>
              </a:rPr>
              <a:t>S</a:t>
            </a: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torm </a:t>
            </a:r>
            <a:r>
              <a:rPr lang="en-US" sz="3200" b="1" u="sng" dirty="0">
                <a:ea typeface="Times New Roman" panose="02020603050405020304" pitchFamily="18" charset="0"/>
                <a:cs typeface="Segoe UI" panose="020B0502040204020203" pitchFamily="34" charset="0"/>
              </a:rPr>
              <a:t>S</a:t>
            </a: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ewer </a:t>
            </a:r>
            <a:r>
              <a:rPr lang="en-US" sz="3200" b="1" u="sng" dirty="0">
                <a:ea typeface="Times New Roman" panose="02020603050405020304" pitchFamily="18" charset="0"/>
                <a:cs typeface="Segoe UI" panose="020B0502040204020203" pitchFamily="34" charset="0"/>
              </a:rPr>
              <a:t>S</a:t>
            </a:r>
            <a:r>
              <a:rPr lang="en-US" sz="3200" b="1" dirty="0">
                <a:ea typeface="Times New Roman" panose="02020603050405020304" pitchFamily="18" charset="0"/>
                <a:cs typeface="Segoe UI" panose="020B0502040204020203" pitchFamily="34" charset="0"/>
              </a:rPr>
              <a:t>ystem</a:t>
            </a:r>
            <a:endParaRPr lang="en-US" sz="2400" b="1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sz="2400" b="1" dirty="0">
              <a:cs typeface="Segoe UI" panose="020B0502040204020203" pitchFamily="34" charset="0"/>
            </a:endParaRPr>
          </a:p>
          <a:p>
            <a:pPr marL="0" indent="0" fontAlgn="base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B8F37E-8C00-4DE9-803D-A3B1C2DA3FF4}"/>
              </a:ext>
            </a:extLst>
          </p:cNvPr>
          <p:cNvSpPr txBox="1">
            <a:spLocks/>
          </p:cNvSpPr>
          <p:nvPr/>
        </p:nvSpPr>
        <p:spPr>
          <a:xfrm>
            <a:off x="827310" y="2264229"/>
            <a:ext cx="6353419" cy="4065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0563" indent="-342900"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reduce the discharge of pollutants to the “maximum extent practicable” (</a:t>
            </a:r>
            <a:r>
              <a:rPr lang="en-US" sz="24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MEP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90563" indent="-342900">
              <a:spcBef>
                <a:spcPts val="0"/>
              </a:spcBef>
              <a:buFont typeface="Wingdings" panose="05000000000000000000" pitchFamily="2" charset="2"/>
              <a:buChar char=""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0563" indent="-342900"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proactively protect water quality</a:t>
            </a:r>
          </a:p>
          <a:p>
            <a:pPr marL="690563" indent="-34290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0563" indent="-342900"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satisfy the water quality requirements of the Clean Water Act (CWA)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400" dirty="0"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BB1820-E2C4-4D2F-B1EC-5AA97C121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25" t="12222" r="13125" b="64921"/>
          <a:stretch/>
        </p:blipFill>
        <p:spPr>
          <a:xfrm>
            <a:off x="7496414" y="2375128"/>
            <a:ext cx="3619499" cy="4136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2DE80B-5281-4BBC-9ACE-9E02F4F73061}"/>
              </a:ext>
            </a:extLst>
          </p:cNvPr>
          <p:cNvSpPr txBox="1"/>
          <p:nvPr/>
        </p:nvSpPr>
        <p:spPr>
          <a:xfrm>
            <a:off x="7592375" y="6388588"/>
            <a:ext cx="35235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https://www.monroecounty.gov/des-stormwater-coalition</a:t>
            </a:r>
          </a:p>
        </p:txBody>
      </p:sp>
    </p:spTree>
    <p:extLst>
      <p:ext uri="{BB962C8B-B14F-4D97-AF65-F5344CB8AC3E}">
        <p14:creationId xmlns:p14="http://schemas.microsoft.com/office/powerpoint/2010/main" val="244027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B10E-97BC-4721-B2DC-A8DBC935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CB1B9-568A-4AD5-94ED-FA3605F95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EB09E-D731-4BF1-BB59-826C7E1A5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09" t="10972" r="8203" b="53472"/>
          <a:stretch/>
        </p:blipFill>
        <p:spPr>
          <a:xfrm>
            <a:off x="428625" y="365125"/>
            <a:ext cx="11182350" cy="6014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64D302-2EE1-4E0E-B631-D30AA1D1CD43}"/>
              </a:ext>
            </a:extLst>
          </p:cNvPr>
          <p:cNvSpPr txBox="1"/>
          <p:nvPr/>
        </p:nvSpPr>
        <p:spPr>
          <a:xfrm>
            <a:off x="914400" y="2202322"/>
            <a:ext cx="5567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PELHAM COVERAGE AUTHORIZED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0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EA823-E3EA-479A-8268-A1E7A339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A7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2017 MS4 General Permit </a:t>
            </a:r>
            <a:endParaRPr lang="en-US" b="1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8416-16CA-4FBF-A0EB-78170931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718"/>
            <a:ext cx="8941526" cy="4735413"/>
          </a:xfrm>
        </p:spPr>
        <p:txBody>
          <a:bodyPr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 many expanded requirements compared to 2003 Permit: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local stormwater regulation, enforcement, and            record keeping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formal written SWMP 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formal written </a:t>
            </a:r>
            <a:r>
              <a:rPr lang="en-US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IDDE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program and mapping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Town-owned facilities inventories, O&amp;Ms, and SWPPPs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salt management and reduction plan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meet water quality standards</a:t>
            </a:r>
          </a:p>
          <a:p>
            <a:pPr marR="0"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enhanced BMPs for impaired waters</a:t>
            </a:r>
          </a:p>
          <a:p>
            <a:pPr marL="0" marR="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/>
              <a:t>Most small towns cannot manage all the requirements alone.</a:t>
            </a:r>
          </a:p>
        </p:txBody>
      </p:sp>
      <p:pic>
        <p:nvPicPr>
          <p:cNvPr id="6146" name="Picture 2" descr="Clip Art Ground Rules Clipart - Please Follow The Rules , Transparent  Cartoon, Free Cliparts &amp; Silhouettes - NetClipart">
            <a:extLst>
              <a:ext uri="{FF2B5EF4-FFF2-40B4-BE49-F238E27FC236}">
                <a16:creationId xmlns:a16="http://schemas.microsoft.com/office/drawing/2014/main" id="{36F8307A-A0AD-45DE-939F-16B1F75F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29" y="1595718"/>
            <a:ext cx="2707595" cy="289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3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8BBE-0915-4744-81CC-5F593EF2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rgbClr val="002A7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ACK-</a:t>
            </a:r>
            <a:r>
              <a:rPr kumimoji="0" lang="en-US" altLang="en-US" b="1" i="0" strike="noStrike" cap="none" normalizeH="0" baseline="0" dirty="0" err="1">
                <a:ln>
                  <a:noFill/>
                </a:ln>
                <a:solidFill>
                  <a:srgbClr val="002A7E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ronyms</a:t>
            </a:r>
            <a:r>
              <a:rPr kumimoji="0" lang="en-US" altLang="en-US" sz="4000" b="1" i="0" strike="noStrike" cap="none" normalizeH="0" baseline="0" dirty="0">
                <a:ln>
                  <a:noFill/>
                </a:ln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other Confusing Terms </a:t>
            </a:r>
            <a:endParaRPr lang="en-US" sz="4000" dirty="0">
              <a:solidFill>
                <a:srgbClr val="002A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32BF-C9D9-4CF1-9591-5472688A0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98680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CWA  		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Clean Water Act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NPDES 		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Pollutant Discharge Elimination System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MS4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unicipal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eparate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torm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ewer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ystem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UA		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Urbanized Area (Census Bureau)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BMP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Management Plan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MCM		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Minimum Control Measures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O&amp;M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perations and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aintenance (Plan)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SWPPP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tormwater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ollution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revention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  <a:tabLst>
                <a:tab pos="1141413" algn="l"/>
              </a:tabLst>
            </a:pPr>
            <a:r>
              <a:rPr lang="en-US" sz="2400" b="1" dirty="0">
                <a:solidFill>
                  <a:srgbClr val="002A7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TMDL</a:t>
            </a:r>
            <a:r>
              <a:rPr lang="en-US" sz="2400" b="1" dirty="0">
                <a:solidFill>
                  <a:srgbClr val="002A7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Total Maximum Daily Load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1F4F4C3-2CD0-4A04-9C90-B3C5127A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2049" name="Picture 1" descr="Image result for bill the cat">
            <a:extLst>
              <a:ext uri="{FF2B5EF4-FFF2-40B4-BE49-F238E27FC236}">
                <a16:creationId xmlns:a16="http://schemas.microsoft.com/office/drawing/2014/main" id="{799C8187-F475-4DC8-98DF-A06579A33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t="6355" r="20763" b="5933"/>
          <a:stretch>
            <a:fillRect/>
          </a:stretch>
        </p:blipFill>
        <p:spPr bwMode="auto">
          <a:xfrm>
            <a:off x="8238564" y="2831634"/>
            <a:ext cx="1892661" cy="28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269F3-77AE-4DEC-A0D5-CB10ADCB6B0C}"/>
              </a:ext>
            </a:extLst>
          </p:cNvPr>
          <p:cNvSpPr txBox="1"/>
          <p:nvPr/>
        </p:nvSpPr>
        <p:spPr>
          <a:xfrm>
            <a:off x="8589341" y="5711861"/>
            <a:ext cx="1301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0" strike="noStrike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Berkeley Breathed,</a:t>
            </a:r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algn="ctr"/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Bloom County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7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2058</Words>
  <Application>Microsoft Office PowerPoint</Application>
  <PresentationFormat>Widescreen</PresentationFormat>
  <Paragraphs>245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Segoe UI</vt:lpstr>
      <vt:lpstr>Symbol</vt:lpstr>
      <vt:lpstr>Tahoma</vt:lpstr>
      <vt:lpstr>Times New Roman</vt:lpstr>
      <vt:lpstr>Wingdings</vt:lpstr>
      <vt:lpstr>Office Theme</vt:lpstr>
      <vt:lpstr>NH Small MS4 Permit for the Town of Pelham NH</vt:lpstr>
      <vt:lpstr>Stormwater Pollution Basics</vt:lpstr>
      <vt:lpstr>Polluted Stormwater Runoff </vt:lpstr>
      <vt:lpstr>Water pollution is regulated…</vt:lpstr>
      <vt:lpstr>PowerPoint Presentation</vt:lpstr>
      <vt:lpstr>What is the MS4 permit?</vt:lpstr>
      <vt:lpstr>PowerPoint Presentation</vt:lpstr>
      <vt:lpstr>2017 MS4 General Permit </vt:lpstr>
      <vt:lpstr>ACK-ronyms and other Confusing Terms </vt:lpstr>
      <vt:lpstr>ACK-ronyms and other Confusing Terms </vt:lpstr>
      <vt:lpstr>Urbanized Area (UA)</vt:lpstr>
      <vt:lpstr>Urbanized Area (UA): PELHAM NH</vt:lpstr>
      <vt:lpstr>What is MS4 Infrastructure?</vt:lpstr>
      <vt:lpstr>What is a BMP?</vt:lpstr>
      <vt:lpstr>What is a BMP?</vt:lpstr>
      <vt:lpstr>Six Minimum Control Measures (MCMs)</vt:lpstr>
      <vt:lpstr>MCM 1 Public Education</vt:lpstr>
      <vt:lpstr>MCM 2 Public Participation</vt:lpstr>
      <vt:lpstr>MCM 3 Illicit Discharge Detection</vt:lpstr>
      <vt:lpstr>MCM 4 Construction Site Runoff Control</vt:lpstr>
      <vt:lpstr>MCM 5 Post-Construction Stormwater Management</vt:lpstr>
      <vt:lpstr>MCM 6 Good Housekeeping</vt:lpstr>
      <vt:lpstr>Impaired Waters</vt:lpstr>
      <vt:lpstr>What is a TMDL?</vt:lpstr>
      <vt:lpstr>PELHAM MS4 Permit Pollutants of Concern</vt:lpstr>
      <vt:lpstr>PELHAM MS4 Permit though Year 4</vt:lpstr>
      <vt:lpstr>PowerPoint Presentation</vt:lpstr>
      <vt:lpstr>PowerPoint Presentation</vt:lpstr>
      <vt:lpstr>Duty To Comply by Law</vt:lpstr>
      <vt:lpstr>PowerPoint Presentation</vt:lpstr>
      <vt:lpstr>Plaistow faces $40,000 EPA fine Eagle Tribune August 14, 2009</vt:lpstr>
      <vt:lpstr>NH and PELHAM MS4 Permit Links</vt:lpstr>
      <vt:lpstr>QUESTIONS?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Lorilee Mather</dc:creator>
  <cp:lastModifiedBy>Jeff Gowan</cp:lastModifiedBy>
  <cp:revision>90</cp:revision>
  <dcterms:created xsi:type="dcterms:W3CDTF">2020-09-09T00:06:34Z</dcterms:created>
  <dcterms:modified xsi:type="dcterms:W3CDTF">2020-10-05T20:02:10Z</dcterms:modified>
</cp:coreProperties>
</file>